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9" r:id="rId2"/>
    <p:sldId id="271" r:id="rId3"/>
    <p:sldId id="270" r:id="rId4"/>
    <p:sldId id="256" r:id="rId5"/>
    <p:sldId id="257" r:id="rId6"/>
    <p:sldId id="258" r:id="rId7"/>
    <p:sldId id="266" r:id="rId8"/>
    <p:sldId id="265" r:id="rId9"/>
    <p:sldId id="260" r:id="rId10"/>
    <p:sldId id="259" r:id="rId11"/>
    <p:sldId id="264" r:id="rId12"/>
    <p:sldId id="263" r:id="rId13"/>
    <p:sldId id="261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2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806FF-6D03-4C23-9FE8-FD4D0C7AC1F4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E0A7BF-EF98-4C6D-A36E-6008376B4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744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Dataset is about 1.5 million tweets.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E0A7BF-EF98-4C6D-A36E-6008376B4D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59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lot of tweets did not tweet again and only 20 percent of them retweeted.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E0A7BF-EF98-4C6D-A36E-6008376B4D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53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E0A7BF-EF98-4C6D-A36E-6008376B4D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31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Negative statements about Mr. Trump were much more than Mr. Biden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E0A7BF-EF98-4C6D-A36E-6008376B4DA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33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People had a positive attitude in their tweets about Mr. Biden in comparison to Mr. Trump, and they wrote negative tweets about Mr. Trump rather than Mr. Biden.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E0A7BF-EF98-4C6D-A36E-6008376B4D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913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C21BF-2A25-4B47-907D-72FBF6A22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13DAEF-2E35-40B8-B2F6-2B3E8290C8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DF68D-21FB-41FB-B341-1C8A0FC86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76F2F-8295-4895-8950-423487992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C69F3-56FF-4B53-92D9-2401B5CB2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692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5212-3B2B-492B-8815-0D827BFA7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F38AAD-6E60-4849-AE08-BED313F8B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6B852-5F11-4D82-B249-18BF72A03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6FEC5-A695-4D0D-8273-139E03A95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00C04-87FB-4464-8AB7-9D74EC2F7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4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4B798F-B6A0-41D0-B1CF-8070FBAB9E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62DEC6-5518-4412-B7F3-BA46BC309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0AC3C-DDC7-4A4F-9256-BBC568C6F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8CB07-E99E-46E6-BB52-F966C731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CEE17-B5A4-45BE-AB20-061F96689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535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6436E-A7E5-4EBB-8E69-E194F581A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5D38C-867A-43D7-AA2A-68DAE50BD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B7411-8016-41CD-BA19-81A36EC8E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7CE71-8826-4E78-B541-16D6BBC21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A637B-867C-415E-9E0D-372FD2141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063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5FE63-5AE7-4BB5-9212-859D5C61B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20937-69A9-4625-A50E-CF596B12F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A4E1D-EABD-4990-82E8-A6A095C0C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5305B-5692-4A02-A489-F6AD02367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F186B-823B-4A86-B195-A7F4BB4A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42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CEDEC-608D-4C31-9289-5895355A1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45772-A956-4D03-9F56-EC34D92B52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84C70-1230-422E-A7CE-32C3E246F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855D7-CD8F-4DFC-B70D-F38395C79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70595F-D91B-480A-BE5E-785CF2011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893200-5C0E-416C-BD44-3EBC817E9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2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F1C34-143E-44AB-9F6F-47757DA4C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DDA73C-310E-4D8C-B665-669C25832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EF6D88-815F-42F3-BB74-F9F53700C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504181-0C0F-42EF-9FB3-3B03D89C38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EECCF0-FAB3-46AC-A2FD-8664A42E13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2BF885-7FD0-47B7-ACA9-3F6A1B0B2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23B542-1BA5-4BB6-B67E-1F3F8F13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0D2C31-B8F0-4249-AAC2-13A537E10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97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8F766-D2CD-4379-8D29-BD5A3D01B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7075CF-1951-411A-8067-BB8CEF5C1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C8B17A-4DC4-484A-9D52-C65E5291A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E9B03C-B5FF-4763-9EE6-723A21D87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872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7B1072-4F2E-49F5-A9E1-7988EC19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7B8F29-72D3-49D2-A62D-3F7E2B5DA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2A8CA-9D81-420C-9412-7D730A9CC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99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E5FC4-6EEA-4575-98C4-2296AC6B1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3B448-2AA1-43FF-9CF2-41303BA80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307B4D-8184-4AC3-ACB2-0CC61C8CD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95C293-FF30-44A5-81A9-F43691DB9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F9C96-6813-434E-BF90-9502E81BB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FC449-02D2-43EC-9595-B213BD2D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68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5885B-114C-4F0E-B669-8A25A0C08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06ABA-07CC-4FA2-A394-628C1691EE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105EA3-40D9-44D4-8F7F-3C348C4D38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FFA402-2C9D-4385-B819-0876B2372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27F522-5C31-4117-B94C-741F5122D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945E6-0720-4A3B-8117-932BAFEFA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218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48D6CE-101B-4EFB-939F-5DE453B71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0B507C-E6A7-40ED-9826-0465595CD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9A056-A22B-4EBF-8430-7C8D44D1E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BE1A4-C5AF-4D6A-A1BB-148C1EB1308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6BFD8-0C83-45BA-97B3-BF10453873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E1EAC-06DE-456F-8BFA-4E127ED899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6E699-5ADB-4C4B-85F1-BEB2E92E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717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D6812D3-ADB1-4705-98BC-BFC0E3E5A1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56B453-2578-41AD-9D53-6466E444DC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22" b="1466"/>
          <a:stretch/>
        </p:blipFill>
        <p:spPr>
          <a:xfrm>
            <a:off x="201336" y="0"/>
            <a:ext cx="11868764" cy="42364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82A678-84F7-4573-9823-3BEE1014910D}"/>
              </a:ext>
            </a:extLst>
          </p:cNvPr>
          <p:cNvSpPr txBox="1"/>
          <p:nvPr/>
        </p:nvSpPr>
        <p:spPr>
          <a:xfrm>
            <a:off x="201336" y="5410899"/>
            <a:ext cx="80068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By:</a:t>
            </a:r>
          </a:p>
          <a:p>
            <a:r>
              <a:rPr lang="en-US" b="1" dirty="0"/>
              <a:t>Fatima Vahidnezhad</a:t>
            </a:r>
          </a:p>
          <a:p>
            <a:r>
              <a:rPr lang="en-US" b="1" dirty="0"/>
              <a:t>Course Name: DBDA.X408.(24) Introduction to Machine Learning and Data Mining</a:t>
            </a:r>
          </a:p>
          <a:p>
            <a:r>
              <a:rPr lang="en-US" b="1" dirty="0"/>
              <a:t>Batch: Autumn 2020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DDD712-3245-48FC-852F-D96B2E55ED64}"/>
              </a:ext>
            </a:extLst>
          </p:cNvPr>
          <p:cNvSpPr txBox="1"/>
          <p:nvPr/>
        </p:nvSpPr>
        <p:spPr>
          <a:xfrm>
            <a:off x="202171" y="4321712"/>
            <a:ext cx="11867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Predict The US Presidential Election 2020 From The Tweets of People</a:t>
            </a:r>
          </a:p>
        </p:txBody>
      </p:sp>
    </p:spTree>
    <p:extLst>
      <p:ext uri="{BB962C8B-B14F-4D97-AF65-F5344CB8AC3E}">
        <p14:creationId xmlns:p14="http://schemas.microsoft.com/office/powerpoint/2010/main" val="4100398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52BF3-693E-46EA-8A32-FD16EE5DE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CC8A29-CAFB-45EE-A5B9-9DD1DB2A7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609" y="947956"/>
            <a:ext cx="10574782" cy="535637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8315F87-7E42-496D-9776-6AB544E80796}"/>
              </a:ext>
            </a:extLst>
          </p:cNvPr>
          <p:cNvSpPr/>
          <p:nvPr/>
        </p:nvSpPr>
        <p:spPr>
          <a:xfrm>
            <a:off x="0" y="352338"/>
            <a:ext cx="2793534" cy="595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Mr. Donald Trump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CF23F3-21D3-4187-AB78-31B4D8CD4CFC}"/>
              </a:ext>
            </a:extLst>
          </p:cNvPr>
          <p:cNvSpPr/>
          <p:nvPr/>
        </p:nvSpPr>
        <p:spPr>
          <a:xfrm>
            <a:off x="0" y="6418072"/>
            <a:ext cx="77260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Using </a:t>
            </a:r>
            <a:r>
              <a:rPr lang="en-US" sz="2000" b="1" dirty="0" err="1"/>
              <a:t>Wordcloud</a:t>
            </a:r>
            <a:r>
              <a:rPr lang="en-US" sz="2000" b="1" dirty="0"/>
              <a:t> library: visual representation of tweets about #trump</a:t>
            </a:r>
          </a:p>
        </p:txBody>
      </p:sp>
    </p:spTree>
    <p:extLst>
      <p:ext uri="{BB962C8B-B14F-4D97-AF65-F5344CB8AC3E}">
        <p14:creationId xmlns:p14="http://schemas.microsoft.com/office/powerpoint/2010/main" val="1122542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C275E4-ABC8-44F7-A117-0BA835A236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00" b="2344"/>
          <a:stretch/>
        </p:blipFill>
        <p:spPr>
          <a:xfrm>
            <a:off x="1996580" y="211036"/>
            <a:ext cx="8484066" cy="599964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58DB835-9343-4C9C-B798-C37C9AABCB88}"/>
              </a:ext>
            </a:extLst>
          </p:cNvPr>
          <p:cNvSpPr/>
          <p:nvPr/>
        </p:nvSpPr>
        <p:spPr>
          <a:xfrm rot="5400000">
            <a:off x="8041217" y="3131191"/>
            <a:ext cx="6858000" cy="595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The Percentage of Tweets in every state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7B8832-B035-43B9-8BEA-705D7DB4C6FB}"/>
              </a:ext>
            </a:extLst>
          </p:cNvPr>
          <p:cNvSpPr/>
          <p:nvPr/>
        </p:nvSpPr>
        <p:spPr>
          <a:xfrm>
            <a:off x="56955" y="6134228"/>
            <a:ext cx="49348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Using </a:t>
            </a:r>
            <a:r>
              <a:rPr lang="en-US" sz="2000" b="1" dirty="0" err="1"/>
              <a:t>textblob</a:t>
            </a:r>
            <a:r>
              <a:rPr lang="en-US" sz="2000" b="1" dirty="0"/>
              <a:t> library for sentiment analysis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3F8E8C-8696-445D-8784-0A4097D4FAD6}"/>
              </a:ext>
            </a:extLst>
          </p:cNvPr>
          <p:cNvSpPr/>
          <p:nvPr/>
        </p:nvSpPr>
        <p:spPr>
          <a:xfrm>
            <a:off x="56955" y="6496114"/>
            <a:ext cx="53464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Using heatmap in seaborn library  to show result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06F4A0-7170-4261-AE4B-BAB21B073EFA}"/>
              </a:ext>
            </a:extLst>
          </p:cNvPr>
          <p:cNvSpPr/>
          <p:nvPr/>
        </p:nvSpPr>
        <p:spPr>
          <a:xfrm>
            <a:off x="0" y="172812"/>
            <a:ext cx="3307558" cy="8170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78D861-6EB5-4FE2-8533-0FD318AEA691}"/>
              </a:ext>
            </a:extLst>
          </p:cNvPr>
          <p:cNvSpPr/>
          <p:nvPr/>
        </p:nvSpPr>
        <p:spPr>
          <a:xfrm>
            <a:off x="82444" y="396690"/>
            <a:ext cx="32251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sentiment analysis of tweets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9DAC2C-0425-4B1B-B48E-41F3F2F15F76}"/>
              </a:ext>
            </a:extLst>
          </p:cNvPr>
          <p:cNvSpPr/>
          <p:nvPr/>
        </p:nvSpPr>
        <p:spPr>
          <a:xfrm>
            <a:off x="56955" y="5741072"/>
            <a:ext cx="39495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Using re library for cleaning tweets </a:t>
            </a:r>
          </a:p>
        </p:txBody>
      </p:sp>
    </p:spTree>
    <p:extLst>
      <p:ext uri="{BB962C8B-B14F-4D97-AF65-F5344CB8AC3E}">
        <p14:creationId xmlns:p14="http://schemas.microsoft.com/office/powerpoint/2010/main" val="1961050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96BEBD-BE1F-4ADA-BDF2-E6910B70CC5E}"/>
              </a:ext>
            </a:extLst>
          </p:cNvPr>
          <p:cNvSpPr/>
          <p:nvPr/>
        </p:nvSpPr>
        <p:spPr>
          <a:xfrm>
            <a:off x="603938" y="640081"/>
            <a:ext cx="2608655" cy="52577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/>
              <a:t>The Percentage of Positive &amp; Negative Tweets in The USA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600" b="1" dirty="0">
              <a:solidFill>
                <a:srgbClr val="2C2C2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818BE9-20B6-4D51-B1A3-54B650107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244" r="3539"/>
          <a:stretch/>
        </p:blipFill>
        <p:spPr>
          <a:xfrm>
            <a:off x="3700348" y="1119930"/>
            <a:ext cx="8022678" cy="461814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06690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A455C-5806-4A96-B4BF-418D412A3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52A513-5C19-4C40-BBD1-BA67175FC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5" y="1063086"/>
            <a:ext cx="11944350" cy="54197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F71FED9-2E3A-499C-8D1B-21C32296B743}"/>
              </a:ext>
            </a:extLst>
          </p:cNvPr>
          <p:cNvSpPr/>
          <p:nvPr/>
        </p:nvSpPr>
        <p:spPr>
          <a:xfrm>
            <a:off x="0" y="352338"/>
            <a:ext cx="2793534" cy="595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Prediction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8BA2D8-9094-4AE7-9D11-6B6FF20D6AE3}"/>
              </a:ext>
            </a:extLst>
          </p:cNvPr>
          <p:cNvSpPr/>
          <p:nvPr/>
        </p:nvSpPr>
        <p:spPr>
          <a:xfrm>
            <a:off x="100668" y="6421712"/>
            <a:ext cx="95949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Using </a:t>
            </a:r>
            <a:r>
              <a:rPr lang="en-US" sz="2000" b="1" dirty="0" err="1"/>
              <a:t>textblob</a:t>
            </a:r>
            <a:r>
              <a:rPr lang="en-US" sz="2000" b="1" dirty="0"/>
              <a:t> library to compute the percentage of positive and negative text at tweets</a:t>
            </a:r>
          </a:p>
        </p:txBody>
      </p:sp>
    </p:spTree>
    <p:extLst>
      <p:ext uri="{BB962C8B-B14F-4D97-AF65-F5344CB8AC3E}">
        <p14:creationId xmlns:p14="http://schemas.microsoft.com/office/powerpoint/2010/main" val="3890912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C2CE6E-1FD0-46AB-B3F3-FAA89CD13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5384"/>
          <a:stretch/>
        </p:blipFill>
        <p:spPr>
          <a:xfrm>
            <a:off x="0" y="1110181"/>
            <a:ext cx="6060698" cy="3562488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2AD3D8D2-402E-412C-9F5A-4EF3C7399E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291" t="2462" b="1"/>
          <a:stretch/>
        </p:blipFill>
        <p:spPr>
          <a:xfrm>
            <a:off x="5841389" y="3022870"/>
            <a:ext cx="5948084" cy="35624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A520506-8FED-45DA-96E7-54DA8AEA7372}"/>
              </a:ext>
            </a:extLst>
          </p:cNvPr>
          <p:cNvSpPr/>
          <p:nvPr/>
        </p:nvSpPr>
        <p:spPr>
          <a:xfrm>
            <a:off x="0" y="352338"/>
            <a:ext cx="2793534" cy="595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906874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4">
            <a:extLst>
              <a:ext uri="{FF2B5EF4-FFF2-40B4-BE49-F238E27FC236}">
                <a16:creationId xmlns:a16="http://schemas.microsoft.com/office/drawing/2014/main" id="{22F6364A-B358-4BEE-B158-0734D2C93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8202" y="1570814"/>
            <a:ext cx="0" cy="3710227"/>
          </a:xfrm>
          <a:prstGeom prst="line">
            <a:avLst/>
          </a:prstGeom>
          <a:ln w="19050">
            <a:solidFill>
              <a:srgbClr val="1F78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33668C4-62D5-42F1-9DAE-89D104FB8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6139" y="1023457"/>
            <a:ext cx="8041740" cy="48049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18E1C80-63C7-47AC-8FBE-10D7040DC459}"/>
              </a:ext>
            </a:extLst>
          </p:cNvPr>
          <p:cNvSpPr/>
          <p:nvPr/>
        </p:nvSpPr>
        <p:spPr>
          <a:xfrm>
            <a:off x="257788" y="2193180"/>
            <a:ext cx="31816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1" i="0" dirty="0">
                <a:effectLst/>
                <a:latin typeface="inherit"/>
              </a:rPr>
              <a:t>Oct 15th, 2020 - Nov 8th</a:t>
            </a:r>
            <a:r>
              <a:rPr lang="en-US" b="1" dirty="0">
                <a:latin typeface="inherit"/>
              </a:rPr>
              <a:t>, </a:t>
            </a:r>
            <a:r>
              <a:rPr lang="en-US" b="1" i="0" dirty="0">
                <a:effectLst/>
                <a:latin typeface="inherit"/>
              </a:rPr>
              <a:t>2020</a:t>
            </a:r>
          </a:p>
          <a:p>
            <a:pPr fontAlgn="base"/>
            <a:r>
              <a:rPr lang="en-US" b="1" i="0" dirty="0">
                <a:effectLst/>
                <a:latin typeface="inherit"/>
              </a:rPr>
              <a:t> Number of tweets: 1.72M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760E07-B483-49D7-84CA-1AD49FBDE0C7}"/>
              </a:ext>
            </a:extLst>
          </p:cNvPr>
          <p:cNvSpPr/>
          <p:nvPr/>
        </p:nvSpPr>
        <p:spPr>
          <a:xfrm>
            <a:off x="86687" y="617864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dirty="0">
                <a:effectLst/>
                <a:latin typeface="Inter"/>
              </a:rPr>
              <a:t>https://www.kaggle.com/manchunhui/us-election-2020-tweets</a:t>
            </a:r>
            <a:br>
              <a:rPr lang="en-US" b="0" i="0" dirty="0">
                <a:effectLst/>
                <a:latin typeface="Inte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223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F5FEF9-342D-4587-9EEB-3B1E0168D416}"/>
              </a:ext>
            </a:extLst>
          </p:cNvPr>
          <p:cNvSpPr/>
          <p:nvPr/>
        </p:nvSpPr>
        <p:spPr>
          <a:xfrm>
            <a:off x="0" y="70596"/>
            <a:ext cx="2793534" cy="595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Features of Datasets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B916E8-A4EF-49DF-B86C-651E98797409}"/>
              </a:ext>
            </a:extLst>
          </p:cNvPr>
          <p:cNvSpPr/>
          <p:nvPr/>
        </p:nvSpPr>
        <p:spPr>
          <a:xfrm>
            <a:off x="0" y="6418072"/>
            <a:ext cx="572291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Using </a:t>
            </a:r>
            <a:r>
              <a:rPr lang="en-US" sz="2000" b="1" dirty="0" err="1"/>
              <a:t>Wordcloud</a:t>
            </a:r>
            <a:r>
              <a:rPr lang="en-US" sz="2000" b="1" dirty="0"/>
              <a:t> library to show features of dataset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760E68-CA7E-4DFE-A9AD-2DD8EC2D2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00699">
            <a:off x="1009475" y="930304"/>
            <a:ext cx="10173050" cy="499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216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4A4757-581D-4BC1-94E8-735D1B95CB9B}"/>
              </a:ext>
            </a:extLst>
          </p:cNvPr>
          <p:cNvSpPr/>
          <p:nvPr/>
        </p:nvSpPr>
        <p:spPr>
          <a:xfrm>
            <a:off x="578771" y="618393"/>
            <a:ext cx="2608655" cy="52577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600" b="1" dirty="0">
              <a:solidFill>
                <a:srgbClr val="2C2C2C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600" b="1" dirty="0">
              <a:solidFill>
                <a:srgbClr val="2C2C2C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600" b="1" dirty="0">
              <a:solidFill>
                <a:srgbClr val="2C2C2C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600" b="1" dirty="0">
              <a:solidFill>
                <a:srgbClr val="2C2C2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E69128-2AE0-403B-930A-8660AA910E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584" r="-774" b="1"/>
          <a:stretch/>
        </p:blipFill>
        <p:spPr>
          <a:xfrm>
            <a:off x="3580067" y="484632"/>
            <a:ext cx="8191986" cy="5590383"/>
          </a:xfrm>
          <a:prstGeom prst="rect">
            <a:avLst/>
          </a:prstGeom>
          <a:effectLst/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7CAB0FE-59D7-4CA4-B0A3-F64AC7118481}"/>
              </a:ext>
            </a:extLst>
          </p:cNvPr>
          <p:cNvSpPr/>
          <p:nvPr/>
        </p:nvSpPr>
        <p:spPr>
          <a:xfrm>
            <a:off x="556042" y="2767161"/>
            <a:ext cx="2467983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Missing Values</a:t>
            </a:r>
          </a:p>
        </p:txBody>
      </p:sp>
    </p:spTree>
    <p:extLst>
      <p:ext uri="{BB962C8B-B14F-4D97-AF65-F5344CB8AC3E}">
        <p14:creationId xmlns:p14="http://schemas.microsoft.com/office/powerpoint/2010/main" val="3062507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DD5930-A76B-41EB-8797-B53FEC9E9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47956"/>
            <a:ext cx="5980770" cy="44218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091447-0891-4B8C-AF0A-FB321F4CD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2810" y="1893376"/>
            <a:ext cx="6216002" cy="496462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BF52CD0-17B3-477C-82B8-B623B31D1F34}"/>
              </a:ext>
            </a:extLst>
          </p:cNvPr>
          <p:cNvSpPr/>
          <p:nvPr/>
        </p:nvSpPr>
        <p:spPr>
          <a:xfrm>
            <a:off x="0" y="352338"/>
            <a:ext cx="2793534" cy="595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Retweets</a:t>
            </a:r>
          </a:p>
        </p:txBody>
      </p:sp>
    </p:spTree>
    <p:extLst>
      <p:ext uri="{BB962C8B-B14F-4D97-AF65-F5344CB8AC3E}">
        <p14:creationId xmlns:p14="http://schemas.microsoft.com/office/powerpoint/2010/main" val="3243741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FEBD34C-8E9C-4E62-8254-B9AE98008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62" y="1312876"/>
            <a:ext cx="5581538" cy="42322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21B499-7FE5-4021-AAAF-D6CAC59D51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9306" y="1312876"/>
            <a:ext cx="6184946" cy="423224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B46D019-2AEC-4696-9822-F7BA8DB96390}"/>
              </a:ext>
            </a:extLst>
          </p:cNvPr>
          <p:cNvSpPr/>
          <p:nvPr/>
        </p:nvSpPr>
        <p:spPr>
          <a:xfrm>
            <a:off x="0" y="352338"/>
            <a:ext cx="2793534" cy="595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Likes</a:t>
            </a:r>
          </a:p>
        </p:txBody>
      </p:sp>
    </p:spTree>
    <p:extLst>
      <p:ext uri="{BB962C8B-B14F-4D97-AF65-F5344CB8AC3E}">
        <p14:creationId xmlns:p14="http://schemas.microsoft.com/office/powerpoint/2010/main" val="1933855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2D69B3-2DDE-4C7E-9BE5-FFF8B7B889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67" r="12565"/>
          <a:stretch/>
        </p:blipFill>
        <p:spPr>
          <a:xfrm>
            <a:off x="4278385" y="893996"/>
            <a:ext cx="7327608" cy="44711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66FF5A-23FA-44AC-9E55-1C6FE9B860BA}"/>
              </a:ext>
            </a:extLst>
          </p:cNvPr>
          <p:cNvSpPr/>
          <p:nvPr/>
        </p:nvSpPr>
        <p:spPr>
          <a:xfrm>
            <a:off x="0" y="352338"/>
            <a:ext cx="2793534" cy="595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Hour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CCBFD4-71D9-4A97-B2C4-0FFE5951765D}"/>
              </a:ext>
            </a:extLst>
          </p:cNvPr>
          <p:cNvSpPr/>
          <p:nvPr/>
        </p:nvSpPr>
        <p:spPr>
          <a:xfrm>
            <a:off x="-60310" y="6105552"/>
            <a:ext cx="511172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Using re library to split hour from date column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4F5D18-2047-4FE9-9951-AA80610C1B5C}"/>
              </a:ext>
            </a:extLst>
          </p:cNvPr>
          <p:cNvSpPr/>
          <p:nvPr/>
        </p:nvSpPr>
        <p:spPr>
          <a:xfrm>
            <a:off x="-60310" y="6488532"/>
            <a:ext cx="5247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Using Matplotlib library to find count of tweets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3319E5-91FD-4CEA-B66F-A1A892E90803}"/>
              </a:ext>
            </a:extLst>
          </p:cNvPr>
          <p:cNvSpPr txBox="1"/>
          <p:nvPr/>
        </p:nvSpPr>
        <p:spPr>
          <a:xfrm>
            <a:off x="236758" y="4154980"/>
            <a:ext cx="3531031" cy="646331"/>
          </a:xfrm>
          <a:prstGeom prst="rect">
            <a:avLst/>
          </a:prstGeom>
          <a:solidFill>
            <a:srgbClr val="0070C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The number of tweets at 16 and 17</a:t>
            </a:r>
          </a:p>
          <a:p>
            <a:r>
              <a:rPr lang="en-US" b="1" dirty="0">
                <a:solidFill>
                  <a:schemeClr val="bg1"/>
                </a:solidFill>
              </a:rPr>
              <a:t>Were more than other hours</a:t>
            </a:r>
          </a:p>
        </p:txBody>
      </p:sp>
      <p:pic>
        <p:nvPicPr>
          <p:cNvPr id="11" name="Graphic 10" descr="Arrow Slight curve">
            <a:extLst>
              <a:ext uri="{FF2B5EF4-FFF2-40B4-BE49-F238E27FC236}">
                <a16:creationId xmlns:a16="http://schemas.microsoft.com/office/drawing/2014/main" id="{140F912F-2E68-4B0C-B8AC-97EF44C071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724007">
            <a:off x="4638099" y="43711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440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7B3220-48A3-4AE9-B629-AC86B7387D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68"/>
          <a:stretch/>
        </p:blipFill>
        <p:spPr>
          <a:xfrm>
            <a:off x="4541808" y="489336"/>
            <a:ext cx="7000875" cy="58793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572EEF7-1FA8-4260-A5DE-C4DA4E035180}"/>
              </a:ext>
            </a:extLst>
          </p:cNvPr>
          <p:cNvSpPr/>
          <p:nvPr/>
        </p:nvSpPr>
        <p:spPr>
          <a:xfrm>
            <a:off x="0" y="352338"/>
            <a:ext cx="2793534" cy="595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5D7C77-F18C-4001-81D6-2AC47E4E40E8}"/>
              </a:ext>
            </a:extLst>
          </p:cNvPr>
          <p:cNvSpPr txBox="1"/>
          <p:nvPr/>
        </p:nvSpPr>
        <p:spPr>
          <a:xfrm>
            <a:off x="236758" y="4154980"/>
            <a:ext cx="3879780" cy="646331"/>
          </a:xfrm>
          <a:prstGeom prst="rect">
            <a:avLst/>
          </a:prstGeom>
          <a:solidFill>
            <a:srgbClr val="0070C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The number of tweets on 7 November </a:t>
            </a:r>
          </a:p>
          <a:p>
            <a:r>
              <a:rPr lang="en-US" b="1" dirty="0">
                <a:solidFill>
                  <a:schemeClr val="bg1"/>
                </a:solidFill>
              </a:rPr>
              <a:t>were more than other days</a:t>
            </a:r>
          </a:p>
        </p:txBody>
      </p:sp>
      <p:pic>
        <p:nvPicPr>
          <p:cNvPr id="7" name="Graphic 6" descr="Arrow Slight curve">
            <a:extLst>
              <a:ext uri="{FF2B5EF4-FFF2-40B4-BE49-F238E27FC236}">
                <a16:creationId xmlns:a16="http://schemas.microsoft.com/office/drawing/2014/main" id="{D1ED2D9B-2220-4E8F-913B-79779FE9F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724007">
            <a:off x="4638099" y="43711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958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5B124A-5152-4613-A0BB-916801A22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861" y="947956"/>
            <a:ext cx="10760278" cy="539225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35954EB-9C37-4341-B127-77D407FA0DB4}"/>
              </a:ext>
            </a:extLst>
          </p:cNvPr>
          <p:cNvSpPr/>
          <p:nvPr/>
        </p:nvSpPr>
        <p:spPr>
          <a:xfrm>
            <a:off x="0" y="352338"/>
            <a:ext cx="2793534" cy="595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Mr. Joe Biden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8F1768-206B-4184-A046-51CA9FF4BA01}"/>
              </a:ext>
            </a:extLst>
          </p:cNvPr>
          <p:cNvSpPr/>
          <p:nvPr/>
        </p:nvSpPr>
        <p:spPr>
          <a:xfrm>
            <a:off x="0" y="6418072"/>
            <a:ext cx="766838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Using </a:t>
            </a:r>
            <a:r>
              <a:rPr lang="en-US" sz="2000" b="1" dirty="0" err="1"/>
              <a:t>Wordcloud</a:t>
            </a:r>
            <a:r>
              <a:rPr lang="en-US" sz="2000" b="1" dirty="0"/>
              <a:t> library: visual representation of tweets about #</a:t>
            </a:r>
            <a:r>
              <a:rPr lang="en-US" sz="2000" b="1" dirty="0" err="1"/>
              <a:t>biden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875762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282</Words>
  <Application>Microsoft Office PowerPoint</Application>
  <PresentationFormat>Widescreen</PresentationFormat>
  <Paragraphs>44</Paragraphs>
  <Slides>14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Impact</vt:lpstr>
      <vt:lpstr>inherit</vt:lpstr>
      <vt:lpstr>Inter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fatemeh vahidnezhad</dc:creator>
  <cp:lastModifiedBy>Fatemeh Vahidnezhad</cp:lastModifiedBy>
  <cp:revision>9</cp:revision>
  <dcterms:created xsi:type="dcterms:W3CDTF">2020-12-10T17:46:49Z</dcterms:created>
  <dcterms:modified xsi:type="dcterms:W3CDTF">2021-09-20T13:27:53Z</dcterms:modified>
</cp:coreProperties>
</file>